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2" r:id="rId4"/>
    <p:sldId id="267" r:id="rId5"/>
    <p:sldId id="273" r:id="rId6"/>
    <p:sldId id="274" r:id="rId7"/>
    <p:sldId id="276" r:id="rId8"/>
    <p:sldId id="278" r:id="rId9"/>
    <p:sldId id="281" r:id="rId10"/>
    <p:sldId id="277" r:id="rId11"/>
    <p:sldId id="257" r:id="rId12"/>
    <p:sldId id="258" r:id="rId13"/>
    <p:sldId id="259" r:id="rId14"/>
    <p:sldId id="260" r:id="rId15"/>
    <p:sldId id="264" r:id="rId16"/>
    <p:sldId id="262" r:id="rId17"/>
    <p:sldId id="261" r:id="rId18"/>
    <p:sldId id="266" r:id="rId19"/>
    <p:sldId id="265" r:id="rId20"/>
    <p:sldId id="263" r:id="rId21"/>
    <p:sldId id="272" r:id="rId22"/>
    <p:sldId id="271" r:id="rId23"/>
    <p:sldId id="283" r:id="rId24"/>
    <p:sldId id="270" r:id="rId25"/>
    <p:sldId id="269" r:id="rId26"/>
    <p:sldId id="26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80089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216378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195218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365902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2369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328198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403126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428772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201502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387103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2753E-B299-4B42-89C8-271C4C740E8A}" type="datetimeFigureOut">
              <a:rPr lang="en-US" smtClean="0"/>
              <a:t>7/24/2015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C6A16F-2C44-416A-95E4-73A06173ED8D}" type="slidenum">
              <a:rPr lang="en-US" smtClean="0"/>
              <a:t>‹#›</a:t>
            </a:fld>
            <a:endParaRPr lang="en-US" dirty="0"/>
          </a:p>
        </p:txBody>
      </p:sp>
    </p:spTree>
    <p:extLst>
      <p:ext uri="{BB962C8B-B14F-4D97-AF65-F5344CB8AC3E}">
        <p14:creationId xmlns:p14="http://schemas.microsoft.com/office/powerpoint/2010/main" val="141208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2753E-B299-4B42-89C8-271C4C740E8A}" type="datetimeFigureOut">
              <a:rPr lang="en-US" smtClean="0"/>
              <a:t>7/24/2015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A16F-2C44-416A-95E4-73A06173ED8D}" type="slidenum">
              <a:rPr lang="en-US" smtClean="0"/>
              <a:t>‹#›</a:t>
            </a:fld>
            <a:endParaRPr lang="en-US" dirty="0"/>
          </a:p>
        </p:txBody>
      </p:sp>
    </p:spTree>
    <p:extLst>
      <p:ext uri="{BB962C8B-B14F-4D97-AF65-F5344CB8AC3E}">
        <p14:creationId xmlns:p14="http://schemas.microsoft.com/office/powerpoint/2010/main" val="168488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2875"/>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12442"/>
            <a:ext cx="8534400" cy="501675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sz="800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bcBulletin" pitchFamily="2" charset="0"/>
              </a:rPr>
              <a:t>Welcome</a:t>
            </a:r>
            <a:r>
              <a:rPr kumimoji="1" lang="en-US" sz="8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bcBulletin" pitchFamily="2" charset="0"/>
              </a:rPr>
              <a:t> to </a:t>
            </a:r>
            <a:br>
              <a:rPr kumimoji="1" lang="en-US" sz="8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bcBulletin" pitchFamily="2" charset="0"/>
              </a:rPr>
            </a:br>
            <a:r>
              <a:rPr kumimoji="1" lang="en-US" sz="8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bcBulletin" pitchFamily="2" charset="0"/>
              </a:rPr>
              <a:t>Ms. Dodson’s </a:t>
            </a:r>
            <a:r>
              <a:rPr kumimoji="1" lang="en-US" sz="8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bcBulletin" pitchFamily="2" charset="0"/>
              </a:rPr>
              <a:t>Kindergarten</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sz="8000" kern="0" dirty="0" smtClean="0">
                <a:solidFill>
                  <a:srgbClr val="FFFFFF"/>
                </a:solidFill>
                <a:effectLst>
                  <a:outerShdw blurRad="38100" dist="38100" dir="2700000" algn="tl">
                    <a:srgbClr val="000000">
                      <a:alpha val="43137"/>
                    </a:srgbClr>
                  </a:outerShdw>
                </a:effectLst>
                <a:latin typeface="AbcBulletin" pitchFamily="2" charset="0"/>
              </a:rPr>
              <a:t>Class</a:t>
            </a:r>
            <a:r>
              <a:rPr kumimoji="1" lang="en-US" sz="8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bcBulletin" pitchFamily="2" charset="0"/>
              </a:rPr>
              <a:t> </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31734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1" y="48905"/>
            <a:ext cx="9372600" cy="12464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sz="75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Daily Schedule</a:t>
            </a:r>
            <a:endParaRPr kumimoji="0" lang="en-US" sz="75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819400" y="1182545"/>
            <a:ext cx="4572000" cy="4247317"/>
          </a:xfrm>
          <a:prstGeom prst="rect">
            <a:avLst/>
          </a:prstGeom>
        </p:spPr>
        <p:txBody>
          <a:bodyPr>
            <a:spAutoFit/>
          </a:bodyPr>
          <a:lstStyle/>
          <a:p>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Monday - Thursday</a:t>
            </a:r>
          </a:p>
          <a:p>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8:45 </a:t>
            </a:r>
            <a:r>
              <a:rPr lang="en-US" b="1" dirty="0">
                <a:solidFill>
                  <a:schemeClr val="bg1"/>
                </a:solidFill>
                <a:effectLst>
                  <a:outerShdw blurRad="38100" dist="38100" dir="2700000" algn="tl">
                    <a:srgbClr val="000000">
                      <a:alpha val="43137"/>
                    </a:srgbClr>
                  </a:outerShdw>
                </a:effectLst>
                <a:latin typeface="Bell MT" panose="02020503060305020303" pitchFamily="18" charset="0"/>
              </a:rPr>
              <a:t>– 9:15 : Arrival &amp; Morning Work</a:t>
            </a: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9:15 – 9:30 : Morning Meeting </a:t>
            </a:r>
          </a:p>
          <a:p>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9:30 </a:t>
            </a:r>
            <a:r>
              <a:rPr lang="en-US" b="1" dirty="0">
                <a:solidFill>
                  <a:schemeClr val="bg1"/>
                </a:solidFill>
                <a:effectLst>
                  <a:outerShdw blurRad="38100" dist="38100" dir="2700000" algn="tl">
                    <a:srgbClr val="000000">
                      <a:alpha val="43137"/>
                    </a:srgbClr>
                  </a:outerShdw>
                </a:effectLst>
                <a:latin typeface="Bell MT" panose="02020503060305020303" pitchFamily="18" charset="0"/>
              </a:rPr>
              <a:t>– 10:15 : Writing </a:t>
            </a: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10:15 – 11:30 : Literacy </a:t>
            </a: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11:30 – 12:00 : Lunch </a:t>
            </a: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12:00 – 12:15 : Bathroom </a:t>
            </a:r>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Break</a:t>
            </a:r>
            <a:endParaRPr lang="en-US" b="1" dirty="0">
              <a:solidFill>
                <a:schemeClr val="bg1"/>
              </a:solidFill>
              <a:effectLst>
                <a:outerShdw blurRad="38100" dist="38100" dir="2700000" algn="tl">
                  <a:srgbClr val="000000">
                    <a:alpha val="43137"/>
                  </a:srgbClr>
                </a:outerShdw>
              </a:effectLst>
              <a:latin typeface="Bell MT" panose="02020503060305020303" pitchFamily="18" charset="0"/>
            </a:endParaRP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12:15 – 1:00 : Math</a:t>
            </a: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1:00 – 1:45 : </a:t>
            </a:r>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Specials</a:t>
            </a:r>
            <a:endParaRPr lang="en-US" b="1" dirty="0">
              <a:solidFill>
                <a:schemeClr val="bg1"/>
              </a:solidFill>
              <a:effectLst>
                <a:outerShdw blurRad="38100" dist="38100" dir="2700000" algn="tl">
                  <a:srgbClr val="000000">
                    <a:alpha val="43137"/>
                  </a:srgbClr>
                </a:outerShdw>
              </a:effectLst>
              <a:latin typeface="Bell MT" panose="02020503060305020303" pitchFamily="18" charset="0"/>
            </a:endParaRP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1:45 – 2:00 : </a:t>
            </a:r>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Handwriting</a:t>
            </a:r>
          </a:p>
          <a:p>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2:00 </a:t>
            </a:r>
            <a:r>
              <a:rPr lang="en-US" b="1" dirty="0">
                <a:solidFill>
                  <a:schemeClr val="bg1"/>
                </a:solidFill>
                <a:effectLst>
                  <a:outerShdw blurRad="38100" dist="38100" dir="2700000" algn="tl">
                    <a:srgbClr val="000000">
                      <a:alpha val="43137"/>
                    </a:srgbClr>
                  </a:outerShdw>
                </a:effectLst>
                <a:latin typeface="Bell MT" panose="02020503060305020303" pitchFamily="18" charset="0"/>
              </a:rPr>
              <a:t>– 2:30 : Recess </a:t>
            </a: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2:30 – 2:40 : Snack </a:t>
            </a: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2:40 – 3:15 : Science/Social Studies</a:t>
            </a:r>
          </a:p>
          <a:p>
            <a:r>
              <a:rPr lang="en-US" b="1" dirty="0">
                <a:solidFill>
                  <a:schemeClr val="bg1"/>
                </a:solidFill>
                <a:effectLst>
                  <a:outerShdw blurRad="38100" dist="38100" dir="2700000" algn="tl">
                    <a:srgbClr val="000000">
                      <a:alpha val="43137"/>
                    </a:srgbClr>
                  </a:outerShdw>
                </a:effectLst>
                <a:latin typeface="Bell MT" panose="02020503060305020303" pitchFamily="18" charset="0"/>
              </a:rPr>
              <a:t>3:15 – 3:35 : Word </a:t>
            </a:r>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Work/Phonics</a:t>
            </a:r>
          </a:p>
          <a:p>
            <a:r>
              <a:rPr lang="en-US" b="1" dirty="0" smtClean="0">
                <a:solidFill>
                  <a:schemeClr val="bg1"/>
                </a:solidFill>
                <a:effectLst>
                  <a:outerShdw blurRad="38100" dist="38100" dir="2700000" algn="tl">
                    <a:srgbClr val="000000">
                      <a:alpha val="43137"/>
                    </a:srgbClr>
                  </a:outerShdw>
                </a:effectLst>
                <a:latin typeface="Bell MT" panose="02020503060305020303" pitchFamily="18" charset="0"/>
              </a:rPr>
              <a:t>3:35 </a:t>
            </a:r>
            <a:r>
              <a:rPr lang="en-US" b="1" dirty="0">
                <a:solidFill>
                  <a:schemeClr val="bg1"/>
                </a:solidFill>
                <a:effectLst>
                  <a:outerShdw blurRad="38100" dist="38100" dir="2700000" algn="tl">
                    <a:srgbClr val="000000">
                      <a:alpha val="43137"/>
                    </a:srgbClr>
                  </a:outerShdw>
                </a:effectLst>
                <a:latin typeface="Bell MT" panose="02020503060305020303" pitchFamily="18" charset="0"/>
              </a:rPr>
              <a:t>– 3:45 : Pack &amp; Dismissal </a:t>
            </a:r>
          </a:p>
        </p:txBody>
      </p:sp>
    </p:spTree>
    <p:extLst>
      <p:ext uri="{BB962C8B-B14F-4D97-AF65-F5344CB8AC3E}">
        <p14:creationId xmlns:p14="http://schemas.microsoft.com/office/powerpoint/2010/main" val="3329023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228600"/>
            <a:ext cx="9372600" cy="255454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Arrival &amp; Morning</a:t>
            </a:r>
            <a:r>
              <a:rPr kumimoji="1" lang="en-US" sz="8000" b="0" i="0" u="none" strike="noStrike" kern="0" cap="none" spc="0" normalizeH="0" noProof="0" dirty="0" smtClean="0">
                <a:ln>
                  <a:noFill/>
                </a:ln>
                <a:solidFill>
                  <a:srgbClr val="FFFFFF"/>
                </a:solidFill>
                <a:effectLst>
                  <a:outerShdw blurRad="38100" dist="38100" dir="2700000" algn="tl">
                    <a:srgbClr val="000000"/>
                  </a:outerShdw>
                </a:effectLst>
                <a:uLnTx/>
                <a:uFillTx/>
                <a:latin typeface="AbcBulletin" pitchFamily="2" charset="0"/>
              </a:rPr>
              <a:t> Work</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6" name="Rectangle 3"/>
          <p:cNvSpPr txBox="1">
            <a:spLocks noChangeArrowheads="1"/>
          </p:cNvSpPr>
          <p:nvPr/>
        </p:nvSpPr>
        <p:spPr bwMode="auto">
          <a:xfrm>
            <a:off x="647700" y="2971800"/>
            <a:ext cx="77724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Students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come in, turn in their GATOR folders for review, and immediately start morning work. Each day they will work</a:t>
            </a:r>
            <a:r>
              <a:rPr kumimoji="1" lang="en-US" sz="2400" b="1" i="0" u="none" strike="noStrike" kern="0" cap="none" spc="0" normalizeH="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 on at skills review sheet a their own pace.</a:t>
            </a: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335703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76200" y="762000"/>
            <a:ext cx="937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75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Morning Meeting</a:t>
            </a:r>
            <a:endParaRPr kumimoji="1" lang="en-US" sz="7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6" name="Rectangle 3"/>
          <p:cNvSpPr txBox="1">
            <a:spLocks noChangeArrowheads="1"/>
          </p:cNvSpPr>
          <p:nvPr/>
        </p:nvSpPr>
        <p:spPr bwMode="auto">
          <a:xfrm>
            <a:off x="304800" y="2514600"/>
            <a:ext cx="8991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During morning meeting, students review the days of the week, months of the year, count the days in the month, create or add to a pattern, and forecast the weather. This is where we start our day by discussing what is to be expected in the hours to come. This is also the time where the children get the opportunity to share their own special thoughts or news with the class. </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2175751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76200" y="914400"/>
            <a:ext cx="9372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lvl="0" algn="ctr"/>
            <a:r>
              <a:rPr lang="en-US" sz="7200" b="0" kern="0" dirty="0">
                <a:solidFill>
                  <a:srgbClr val="FFFFFF"/>
                </a:solidFill>
                <a:latin typeface="AbcBulletin" pitchFamily="2" charset="0"/>
              </a:rPr>
              <a:t>Writing Workshop</a:t>
            </a:r>
            <a:endParaRPr kumimoji="1" lang="en-US" sz="7200" b="1" i="0" u="none" strike="noStrike" kern="0" cap="none" spc="0" normalizeH="0" baseline="0" noProof="0" dirty="0">
              <a:ln>
                <a:noFill/>
              </a:ln>
              <a:solidFill>
                <a:srgbClr val="F7CC17"/>
              </a:solidFill>
              <a:effectLst>
                <a:outerShdw blurRad="38100" dist="38100" dir="2700000" algn="tl">
                  <a:srgbClr val="000000"/>
                </a:outerShdw>
              </a:effectLst>
              <a:uLnTx/>
              <a:uFillTx/>
              <a:latin typeface="AbcBulletin" pitchFamily="2" charset="0"/>
            </a:endParaRPr>
          </a:p>
        </p:txBody>
      </p:sp>
      <p:sp>
        <p:nvSpPr>
          <p:cNvPr id="8" name="Rectangle 3"/>
          <p:cNvSpPr txBox="1">
            <a:spLocks noChangeArrowheads="1"/>
          </p:cNvSpPr>
          <p:nvPr/>
        </p:nvSpPr>
        <p:spPr bwMode="auto">
          <a:xfrm>
            <a:off x="76200" y="2209800"/>
            <a:ext cx="9372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During Writing Workshop, we start with a mini-lesson focusing on a specific skill, followed by independent writing time where the children can use inventive spelling and also refer to the print our rooms. While students are working independently, the teacher pulls students to conference each individually or in small groups focusing on a specific skill. Following independent writing, students are given the opportunity to share their work with the class. </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3049713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Understanding Children's Writing Evolution"/>
          <p:cNvPicPr>
            <a:picLocks noChangeAspect="1" noChangeArrowheads="1"/>
          </p:cNvPicPr>
          <p:nvPr/>
        </p:nvPicPr>
        <p:blipFill>
          <a:blip r:embed="rId3" cstate="print"/>
          <a:srcRect l="1500" t="21724" r="1500" b="1034"/>
          <a:stretch>
            <a:fillRect/>
          </a:stretch>
        </p:blipFill>
        <p:spPr bwMode="auto">
          <a:xfrm>
            <a:off x="1752600" y="76200"/>
            <a:ext cx="5913120" cy="6827390"/>
          </a:xfrm>
          <a:prstGeom prst="rect">
            <a:avLst/>
          </a:prstGeom>
          <a:noFill/>
        </p:spPr>
      </p:pic>
    </p:spTree>
    <p:extLst>
      <p:ext uri="{BB962C8B-B14F-4D97-AF65-F5344CB8AC3E}">
        <p14:creationId xmlns:p14="http://schemas.microsoft.com/office/powerpoint/2010/main" val="2296415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8763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Specials</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152400" y="2133600"/>
            <a:ext cx="9220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Every day the children get the opportunity to go to a “Specials” class. The Special area classes that the children will attend are: Art, Music, Physical Education, Technology, Media, and Guidance.</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3655603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76200" y="533400"/>
            <a:ext cx="937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Shared Reading</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76200" y="2057400"/>
            <a:ext cx="9372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Shared Reading is an interactive reading experience that occurs when students join in or share the reading of a big book while guided and supported by a teacher or other experienced reader. Students observe an expert reading the text with fluency and expression. The text must be large enough for all the students to see clearly, so they can share in the reading of the text. It is through Shared Reading that the reading process and reading strategies that readers use are demonstrated.</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373230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0" y="304800"/>
            <a:ext cx="937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75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Literacy Centers</a:t>
            </a:r>
            <a:endParaRPr kumimoji="1" lang="en-US" sz="7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7" name="Rectangle 3"/>
          <p:cNvSpPr txBox="1">
            <a:spLocks noChangeArrowheads="1"/>
          </p:cNvSpPr>
          <p:nvPr/>
        </p:nvSpPr>
        <p:spPr bwMode="auto">
          <a:xfrm>
            <a:off x="76200" y="1676400"/>
            <a:ext cx="9372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Bell MT" panose="02020503060305020303" pitchFamily="18" charset="0"/>
              </a:rPr>
              <a:t>Literacy centers are stations where literacy activities are set up for independent or guided use. Examples of literacy centers include: reading the room, matching upper and lowercase letters or word families, doing “picture walks” through theme related books, reading to a buddy, and listening to reading on the computer or in the listening center. This allows the teacher to pull students to read in their small reading groups. These groups are differentiated to meet the specific needs and reading level of your child. </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ndParaRPr>
          </a:p>
        </p:txBody>
      </p:sp>
    </p:spTree>
    <p:extLst>
      <p:ext uri="{BB962C8B-B14F-4D97-AF65-F5344CB8AC3E}">
        <p14:creationId xmlns:p14="http://schemas.microsoft.com/office/powerpoint/2010/main" val="2771078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8763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Lunchtime</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2" name="Rectangle 1"/>
          <p:cNvSpPr/>
          <p:nvPr/>
        </p:nvSpPr>
        <p:spPr>
          <a:xfrm>
            <a:off x="76200" y="1295400"/>
            <a:ext cx="9372600" cy="3933384"/>
          </a:xfrm>
          <a:prstGeom prst="rect">
            <a:avLst/>
          </a:prstGeom>
        </p:spPr>
        <p:txBody>
          <a:bodyPr wrap="square">
            <a:spAutoFit/>
          </a:bodyPr>
          <a:lstStyle/>
          <a:p>
            <a:pPr lvl="0" eaLnBrk="0" fontAlgn="base" hangingPunct="0">
              <a:spcBef>
                <a:spcPct val="20000"/>
              </a:spcBef>
              <a:spcAft>
                <a:spcPct val="0"/>
              </a:spcAft>
              <a:buClr>
                <a:srgbClr val="FF9900"/>
              </a:buClr>
              <a:buSzPct val="75000"/>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At lunchtime, the children are taken to the dining hall and are seated at table </a:t>
            </a:r>
            <a:r>
              <a:rPr kumimoji="1" lang="en-US" sz="2400" b="1" kern="0" dirty="0">
                <a:solidFill>
                  <a:srgbClr val="FFFFFF"/>
                </a:solidFill>
                <a:effectLst>
                  <a:outerShdw blurRad="38100" dist="38100" dir="2700000" algn="tl">
                    <a:srgbClr val="000000"/>
                  </a:outerShdw>
                </a:effectLst>
                <a:latin typeface="Bell MT" panose="02020503060305020303" pitchFamily="18" charset="0"/>
              </a:rPr>
              <a:t>K</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Students that pack their lunch immediately go to their assigned table. Students that buy are given a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card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with their name and student ID number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to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enter at the register. </a:t>
            </a:r>
            <a:r>
              <a:rPr kumimoji="1" lang="en-US" sz="2400" b="1" kern="0" dirty="0">
                <a:solidFill>
                  <a:srgbClr val="FFFFFF"/>
                </a:solidFill>
                <a:effectLst>
                  <a:outerShdw blurRad="38100" dist="38100" dir="2700000" algn="tl">
                    <a:srgbClr val="000000"/>
                  </a:outerShdw>
                </a:effectLst>
                <a:latin typeface="Bell MT" panose="02020503060305020303" pitchFamily="18" charset="0"/>
              </a:rPr>
              <a:t>Our lunchtime is from </a:t>
            </a:r>
            <a:r>
              <a:rPr kumimoji="1" lang="en-US" sz="2400" b="1" kern="0" dirty="0" smtClean="0">
                <a:solidFill>
                  <a:srgbClr val="FFFFFF"/>
                </a:solidFill>
                <a:effectLst>
                  <a:outerShdw blurRad="38100" dist="38100" dir="2700000" algn="tl">
                    <a:srgbClr val="000000"/>
                  </a:outerShdw>
                </a:effectLst>
                <a:latin typeface="Bell MT" panose="02020503060305020303" pitchFamily="18" charset="0"/>
              </a:rPr>
              <a:t>12:10-12:40 </a:t>
            </a:r>
            <a:r>
              <a:rPr kumimoji="1" lang="en-US" sz="2400" b="1" kern="0" dirty="0">
                <a:solidFill>
                  <a:srgbClr val="FFFFFF"/>
                </a:solidFill>
                <a:effectLst>
                  <a:outerShdw blurRad="38100" dist="38100" dir="2700000" algn="tl">
                    <a:srgbClr val="000000"/>
                  </a:outerShdw>
                </a:effectLst>
                <a:latin typeface="Bell MT" panose="02020503060305020303" pitchFamily="18" charset="0"/>
              </a:rPr>
              <a:t>everyday. You are welcome to join your child for lunch! Please make sure you sign in at the front office before meeting us in the cafeteria. </a:t>
            </a:r>
          </a:p>
          <a:p>
            <a:pPr lvl="0" eaLnBrk="0" fontAlgn="base" hangingPunct="0">
              <a:spcBef>
                <a:spcPct val="20000"/>
              </a:spcBef>
              <a:spcAft>
                <a:spcPct val="0"/>
              </a:spcAft>
              <a:buClr>
                <a:srgbClr val="FF9900"/>
              </a:buClr>
              <a:buSzPct val="75000"/>
            </a:pPr>
            <a:r>
              <a:rPr kumimoji="1" lang="en-US" sz="2400" b="1" kern="0" dirty="0" smtClean="0">
                <a:solidFill>
                  <a:srgbClr val="FFFFFF"/>
                </a:solidFill>
                <a:effectLst>
                  <a:outerShdw blurRad="38100" dist="38100" dir="2700000" algn="tl">
                    <a:srgbClr val="000000"/>
                  </a:outerShdw>
                </a:effectLst>
                <a:latin typeface="Bell MT" panose="02020503060305020303" pitchFamily="18" charset="0"/>
              </a:rPr>
              <a:t>We </a:t>
            </a:r>
            <a:r>
              <a:rPr kumimoji="1" lang="en-US" sz="2400" b="1" kern="0" dirty="0">
                <a:solidFill>
                  <a:srgbClr val="FFFFFF"/>
                </a:solidFill>
                <a:effectLst>
                  <a:outerShdw blurRad="38100" dist="38100" dir="2700000" algn="tl">
                    <a:srgbClr val="000000"/>
                  </a:outerShdw>
                </a:effectLst>
                <a:latin typeface="Bell MT" panose="02020503060305020303" pitchFamily="18" charset="0"/>
              </a:rPr>
              <a:t>encourage the children to eat their main course first before they start eating their snacks (and the real things they want to eat)!</a:t>
            </a:r>
          </a:p>
          <a:p>
            <a:pPr lvl="0" eaLnBrk="0" fontAlgn="base" hangingPunct="0">
              <a:spcBef>
                <a:spcPct val="20000"/>
              </a:spcBef>
              <a:spcAft>
                <a:spcPct val="0"/>
              </a:spcAft>
              <a:buClr>
                <a:srgbClr val="FF9900"/>
              </a:buClr>
              <a:buSzPct val="75000"/>
            </a:pPr>
            <a:endPar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endParaRPr>
          </a:p>
        </p:txBody>
      </p:sp>
    </p:spTree>
    <p:extLst>
      <p:ext uri="{BB962C8B-B14F-4D97-AF65-F5344CB8AC3E}">
        <p14:creationId xmlns:p14="http://schemas.microsoft.com/office/powerpoint/2010/main" val="2301841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76200" y="228600"/>
            <a:ext cx="937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Math</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2" name="Rectangle 1"/>
          <p:cNvSpPr/>
          <p:nvPr/>
        </p:nvSpPr>
        <p:spPr>
          <a:xfrm>
            <a:off x="76200" y="1382286"/>
            <a:ext cx="9372600" cy="3416320"/>
          </a:xfrm>
          <a:prstGeom prst="rect">
            <a:avLst/>
          </a:prstGeom>
        </p:spPr>
        <p:txBody>
          <a:bodyPr wrap="square">
            <a:spAutoFit/>
          </a:bodyPr>
          <a:lstStyle/>
          <a:p>
            <a:pPr lvl="0" eaLnBrk="0" fontAlgn="base" hangingPunct="0">
              <a:spcBef>
                <a:spcPct val="20000"/>
              </a:spcBef>
              <a:spcAft>
                <a:spcPct val="0"/>
              </a:spcAft>
              <a:buClr>
                <a:srgbClr val="FF9900"/>
              </a:buClr>
              <a:buSzPct val="75000"/>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Math time is spent working on several skill areas including: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counting</a:t>
            </a:r>
            <a:r>
              <a:rPr kumimoji="1" lang="en-US" sz="2400" b="1" i="0" u="none" strike="noStrike" kern="0" cap="none" spc="0" normalizeH="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 and cardinality, shapes (2D/3D), addition and subtraction, and measurement.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A </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normal math session usually includes a math related story, manipulative work on the white board, and counting exercises. In all parts of the mathematics program children learn by doing. The classroom is set up so that children can actively explore, investigate, estimate, make predictions, count, build, and talk about their ideas. Children are encouraged to tell how they arrive at their answers and to look for alternative ways to solve problems.</a:t>
            </a:r>
          </a:p>
        </p:txBody>
      </p:sp>
    </p:spTree>
    <p:extLst>
      <p:ext uri="{BB962C8B-B14F-4D97-AF65-F5344CB8AC3E}">
        <p14:creationId xmlns:p14="http://schemas.microsoft.com/office/powerpoint/2010/main" val="3691802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152400" y="609600"/>
            <a:ext cx="9296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7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Standards</a:t>
            </a:r>
            <a:r>
              <a:rPr kumimoji="1" lang="en-US" sz="7000" b="0" i="0" u="none" strike="noStrike" kern="0" cap="none" spc="0" normalizeH="0" noProof="0" dirty="0" smtClean="0">
                <a:ln>
                  <a:noFill/>
                </a:ln>
                <a:solidFill>
                  <a:srgbClr val="FFFFFF"/>
                </a:solidFill>
                <a:effectLst>
                  <a:outerShdw blurRad="38100" dist="38100" dir="2700000" algn="tl">
                    <a:srgbClr val="000000"/>
                  </a:outerShdw>
                </a:effectLst>
                <a:uLnTx/>
                <a:uFillTx/>
                <a:latin typeface="AbcBulletin" pitchFamily="2" charset="0"/>
              </a:rPr>
              <a:t> Based Grading</a:t>
            </a:r>
            <a:endParaRPr kumimoji="1" lang="en-US" sz="7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76200" y="2209800"/>
            <a:ext cx="9372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342900" lvl="0" indent="-342900" algn="l">
              <a:buClr>
                <a:srgbClr val="FF9900"/>
              </a:buClr>
            </a:pPr>
            <a:r>
              <a:rPr lang="en-US" sz="2000" b="1" kern="0" dirty="0">
                <a:solidFill>
                  <a:srgbClr val="FFFFFF"/>
                </a:solidFill>
                <a:latin typeface="Bell MT" panose="02020503060305020303" pitchFamily="18" charset="0"/>
              </a:rPr>
              <a:t>4-can apply concepts above level </a:t>
            </a:r>
            <a:r>
              <a:rPr lang="en-US" sz="2000" b="1" kern="0" dirty="0" smtClean="0">
                <a:solidFill>
                  <a:srgbClr val="FFFFFF"/>
                </a:solidFill>
                <a:latin typeface="Bell MT" panose="02020503060305020303" pitchFamily="18" charset="0"/>
              </a:rPr>
              <a:t>and consistently </a:t>
            </a:r>
            <a:r>
              <a:rPr lang="en-US" sz="2000" b="1" kern="0" dirty="0">
                <a:solidFill>
                  <a:srgbClr val="FFFFFF"/>
                </a:solidFill>
                <a:latin typeface="Bell MT" panose="02020503060305020303" pitchFamily="18" charset="0"/>
              </a:rPr>
              <a:t>works above grade level</a:t>
            </a:r>
          </a:p>
          <a:p>
            <a:pPr marL="342900" lvl="0" indent="-342900" algn="l">
              <a:buClr>
                <a:srgbClr val="FF9900"/>
              </a:buClr>
            </a:pPr>
            <a:r>
              <a:rPr lang="en-US" sz="2000" b="1" kern="0" dirty="0">
                <a:solidFill>
                  <a:srgbClr val="FFFFFF"/>
                </a:solidFill>
                <a:latin typeface="Bell MT" panose="02020503060305020303" pitchFamily="18" charset="0"/>
              </a:rPr>
              <a:t>3- meeting benchmarks without assistance</a:t>
            </a:r>
          </a:p>
          <a:p>
            <a:pPr marL="342900" lvl="0" indent="-342900" algn="l">
              <a:buClr>
                <a:srgbClr val="FF9900"/>
              </a:buClr>
            </a:pPr>
            <a:r>
              <a:rPr lang="en-US" sz="2000" b="1" kern="0" dirty="0">
                <a:solidFill>
                  <a:srgbClr val="FFFFFF"/>
                </a:solidFill>
                <a:latin typeface="Bell MT" panose="02020503060305020303" pitchFamily="18" charset="0"/>
              </a:rPr>
              <a:t>2-can only meet benchmarks with assistance</a:t>
            </a:r>
          </a:p>
          <a:p>
            <a:pPr marL="342900" lvl="0" indent="-342900" algn="l">
              <a:buClr>
                <a:srgbClr val="FF9900"/>
              </a:buClr>
            </a:pPr>
            <a:r>
              <a:rPr lang="en-US" sz="2000" b="1" kern="0" dirty="0">
                <a:solidFill>
                  <a:srgbClr val="FFFFFF"/>
                </a:solidFill>
                <a:latin typeface="Bell MT" panose="02020503060305020303" pitchFamily="18" charset="0"/>
              </a:rPr>
              <a:t>1-is not meeting benchmarks even with </a:t>
            </a:r>
            <a:r>
              <a:rPr lang="en-US" sz="2000" b="1" kern="0" dirty="0" smtClean="0">
                <a:solidFill>
                  <a:srgbClr val="FFFFFF"/>
                </a:solidFill>
                <a:latin typeface="Bell MT" panose="02020503060305020303" pitchFamily="18" charset="0"/>
              </a:rPr>
              <a:t>assistance</a:t>
            </a:r>
          </a:p>
          <a:p>
            <a:pPr marL="342900" lvl="0" indent="-342900" algn="l">
              <a:buClr>
                <a:srgbClr val="FF9900"/>
              </a:buClr>
            </a:pPr>
            <a:endParaRPr lang="en-US" sz="2000" b="1" kern="0" dirty="0">
              <a:solidFill>
                <a:srgbClr val="FFFFFF"/>
              </a:solidFill>
              <a:latin typeface="Bell MT" panose="02020503060305020303" pitchFamily="18" charset="0"/>
            </a:endParaRPr>
          </a:p>
          <a:p>
            <a:pPr marL="342900" lvl="0" indent="-342900" algn="l">
              <a:buClr>
                <a:srgbClr val="FF9900"/>
              </a:buClr>
            </a:pPr>
            <a:r>
              <a:rPr lang="en-US" sz="2000" b="1" kern="0" dirty="0">
                <a:solidFill>
                  <a:srgbClr val="FFFFFF"/>
                </a:solidFill>
                <a:latin typeface="Bell MT" panose="02020503060305020303" pitchFamily="18" charset="0"/>
              </a:rPr>
              <a:t>We will have two scheduled parent/teacher conferences </a:t>
            </a:r>
            <a:r>
              <a:rPr lang="en-US" sz="2000" b="1" kern="0" dirty="0" smtClean="0">
                <a:solidFill>
                  <a:srgbClr val="FFFFFF"/>
                </a:solidFill>
                <a:latin typeface="Bell MT" panose="02020503060305020303" pitchFamily="18" charset="0"/>
              </a:rPr>
              <a:t>throughout</a:t>
            </a:r>
          </a:p>
          <a:p>
            <a:pPr marL="342900" lvl="0" indent="-342900" algn="l">
              <a:buClr>
                <a:srgbClr val="FF9900"/>
              </a:buClr>
            </a:pPr>
            <a:r>
              <a:rPr lang="en-US" sz="2000" b="1" kern="0" dirty="0" smtClean="0">
                <a:solidFill>
                  <a:srgbClr val="FFFFFF"/>
                </a:solidFill>
                <a:latin typeface="Bell MT" panose="02020503060305020303" pitchFamily="18" charset="0"/>
              </a:rPr>
              <a:t>the </a:t>
            </a:r>
            <a:r>
              <a:rPr lang="en-US" sz="2000" b="1" kern="0" dirty="0">
                <a:solidFill>
                  <a:srgbClr val="FFFFFF"/>
                </a:solidFill>
                <a:latin typeface="Bell MT" panose="02020503060305020303" pitchFamily="18" charset="0"/>
              </a:rPr>
              <a:t>school year (End of Quarter 1 and 3). I am always available if you would like to request an additional conference. </a:t>
            </a:r>
          </a:p>
          <a:p>
            <a:pPr marL="342900" lvl="0" indent="-342900" algn="l">
              <a:buClr>
                <a:srgbClr val="FF9900"/>
              </a:buClr>
            </a:pPr>
            <a:endParaRPr lang="en-US" sz="2000" b="1" kern="0" dirty="0">
              <a:solidFill>
                <a:srgbClr val="FFFFFF"/>
              </a:solidFill>
              <a:latin typeface="Bell MT" panose="02020503060305020303" pitchFamily="18" charset="0"/>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3599706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8763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Handwriting</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76200" y="1819275"/>
            <a:ext cx="9372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Learning to write can be stressful for students who may need practice with their fine motor skills. Children learn to print using hands-on materials and developmentally appropriate activities such as individual whiteboards, tracing in sand or even shaving cream! This fine motor practice prepares students for pencil and paper success .</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3078756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76200" y="304800"/>
            <a:ext cx="937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Outdoor PE</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76200" y="1981200"/>
            <a:ext cx="9372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lvl="0" algn="l">
              <a:buClr>
                <a:srgbClr val="FF9900"/>
              </a:buClr>
              <a:defRPr/>
            </a:pPr>
            <a:r>
              <a:rPr lang="en-US" sz="2400" b="1" kern="0" dirty="0" smtClean="0">
                <a:solidFill>
                  <a:srgbClr val="FFFFFF"/>
                </a:solidFill>
                <a:latin typeface="Bell MT" panose="02020503060305020303" pitchFamily="18" charset="0"/>
              </a:rPr>
              <a:t>Outdoor </a:t>
            </a:r>
            <a:r>
              <a:rPr lang="en-US" sz="2400" b="1" kern="0" dirty="0">
                <a:solidFill>
                  <a:srgbClr val="FFFFFF"/>
                </a:solidFill>
                <a:latin typeface="Bell MT" panose="02020503060305020303" pitchFamily="18" charset="0"/>
              </a:rPr>
              <a:t>play refines a child's gross-motor and very important social skills. Playground time is also an opportunity to explore and manipulate a different environment. Children love outdoor play because they can let loose their imaginations while getting physical. We have outdoor PE everyday from </a:t>
            </a:r>
            <a:r>
              <a:rPr lang="en-US" sz="2400" b="1" kern="0" dirty="0" smtClean="0">
                <a:solidFill>
                  <a:srgbClr val="FFFFFF"/>
                </a:solidFill>
                <a:latin typeface="Bell MT" panose="02020503060305020303" pitchFamily="18" charset="0"/>
              </a:rPr>
              <a:t>2:10-2:40</a:t>
            </a:r>
            <a:r>
              <a:rPr lang="en-US" sz="2400" b="1" kern="0" dirty="0">
                <a:solidFill>
                  <a:srgbClr val="FFFFFF"/>
                </a:solidFill>
                <a:latin typeface="Bell MT" panose="02020503060305020303" pitchFamily="18" charset="0"/>
              </a:rPr>
              <a:t>. </a:t>
            </a:r>
          </a:p>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3717664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76200" y="685800"/>
            <a:ext cx="937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75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Snack &amp; Read Aloud</a:t>
            </a:r>
            <a:endParaRPr kumimoji="1" lang="en-US" sz="7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76200" y="2514600"/>
            <a:ext cx="9372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lvl="0" algn="l">
              <a:buClr>
                <a:srgbClr val="FF9900"/>
              </a:buClr>
              <a:defRPr/>
            </a:pPr>
            <a:r>
              <a:rPr lang="en-US" sz="2400" b="1" kern="0" dirty="0" smtClean="0">
                <a:solidFill>
                  <a:srgbClr val="FFFFFF"/>
                </a:solidFill>
                <a:latin typeface="Bell MT" panose="02020503060305020303" pitchFamily="18" charset="0"/>
              </a:rPr>
              <a:t>Snack </a:t>
            </a:r>
            <a:r>
              <a:rPr lang="en-US" sz="2400" b="1" kern="0" dirty="0">
                <a:solidFill>
                  <a:srgbClr val="FFFFFF"/>
                </a:solidFill>
                <a:latin typeface="Bell MT" panose="02020503060305020303" pitchFamily="18" charset="0"/>
              </a:rPr>
              <a:t>time is an opportunity for the children to learn social skills as they chat with friends at their table. During this time we also share a read aloud of the children’s choice. Please send your child to school everyday with one small, healthy snack. Snack time is only about 10 minutes. </a:t>
            </a:r>
          </a:p>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3089258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42875"/>
            <a:ext cx="9528176"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8000" dirty="0" smtClean="0">
                <a:solidFill>
                  <a:schemeClr val="bg1"/>
                </a:solidFill>
                <a:effectLst>
                  <a:outerShdw blurRad="38100" dist="38100" dir="2700000" algn="tl">
                    <a:srgbClr val="000000">
                      <a:alpha val="43137"/>
                    </a:srgbClr>
                  </a:outerShdw>
                </a:effectLst>
                <a:latin typeface="AbcBulletin" panose="00000400000000000000" pitchFamily="2" charset="0"/>
              </a:rPr>
              <a:t>Word Work</a:t>
            </a:r>
            <a:endParaRPr lang="en-US" sz="8000" dirty="0">
              <a:solidFill>
                <a:schemeClr val="bg1"/>
              </a:solidFill>
              <a:effectLst>
                <a:outerShdw blurRad="38100" dist="38100" dir="2700000" algn="tl">
                  <a:srgbClr val="000000">
                    <a:alpha val="43137"/>
                  </a:srgbClr>
                </a:outerShdw>
              </a:effectLst>
              <a:latin typeface="AbcBulletin" panose="00000400000000000000" pitchFamily="2" charset="0"/>
            </a:endParaRPr>
          </a:p>
        </p:txBody>
      </p:sp>
      <p:sp>
        <p:nvSpPr>
          <p:cNvPr id="3" name="Content Placeholder 2"/>
          <p:cNvSpPr>
            <a:spLocks noGrp="1"/>
          </p:cNvSpPr>
          <p:nvPr>
            <p:ph idx="1"/>
          </p:nvPr>
        </p:nvSpPr>
        <p:spPr>
          <a:xfrm>
            <a:off x="-192088" y="1265237"/>
            <a:ext cx="9528176" cy="4525963"/>
          </a:xfrm>
        </p:spPr>
        <p:txBody>
          <a:bodyPr>
            <a:normAutofit lnSpcReduction="10000"/>
          </a:bodyPr>
          <a:lstStyle/>
          <a:p>
            <a:r>
              <a:rPr lang="en-US" sz="2600" b="1" dirty="0">
                <a:solidFill>
                  <a:schemeClr val="bg1"/>
                </a:solidFill>
                <a:effectLst>
                  <a:outerShdw blurRad="38100" dist="38100" dir="2700000" algn="tl">
                    <a:srgbClr val="000000">
                      <a:alpha val="43137"/>
                    </a:srgbClr>
                  </a:outerShdw>
                </a:effectLst>
                <a:latin typeface="Bell MT" panose="02020503060305020303" pitchFamily="18" charset="0"/>
              </a:rPr>
              <a:t>Phonics is the awareness of letter and sound relationships. It is the link between what we say and what we can read and write. Phonics is taught in a variety of ways including: letter recognition, connecting the letters with their sounds, teaching and reinforcing sight words, and reading and writing easy consonant-vowel-consonant words. We will introduce new “Word Wall Words” gradually so that by the end of Kindergarten students will have a core of sight words that they can read and write.</a:t>
            </a:r>
          </a:p>
          <a:p>
            <a:endParaRPr lang="en-US" sz="2600" b="1" dirty="0">
              <a:solidFill>
                <a:schemeClr val="bg1"/>
              </a:solidFill>
              <a:effectLst>
                <a:outerShdw blurRad="38100" dist="38100" dir="2700000" algn="tl">
                  <a:srgbClr val="000000">
                    <a:alpha val="43137"/>
                  </a:srgbClr>
                </a:outerShdw>
              </a:effectLst>
              <a:latin typeface="Bell MT" panose="02020503060305020303" pitchFamily="18" charset="0"/>
            </a:endParaRPr>
          </a:p>
          <a:p>
            <a:r>
              <a:rPr lang="en-US" sz="2600" b="1" dirty="0" err="1">
                <a:solidFill>
                  <a:schemeClr val="bg1"/>
                </a:solidFill>
                <a:effectLst>
                  <a:outerShdw blurRad="38100" dist="38100" dir="2700000" algn="tl">
                    <a:srgbClr val="000000">
                      <a:alpha val="43137"/>
                    </a:srgbClr>
                  </a:outerShdw>
                </a:effectLst>
                <a:latin typeface="Bell MT" panose="02020503060305020303" pitchFamily="18" charset="0"/>
              </a:rPr>
              <a:t>Letterland</a:t>
            </a:r>
            <a:r>
              <a:rPr lang="en-US" sz="2600" b="1" dirty="0">
                <a:solidFill>
                  <a:schemeClr val="bg1"/>
                </a:solidFill>
                <a:effectLst>
                  <a:outerShdw blurRad="38100" dist="38100" dir="2700000" algn="tl">
                    <a:srgbClr val="000000">
                      <a:alpha val="43137"/>
                    </a:srgbClr>
                  </a:outerShdw>
                </a:effectLst>
                <a:latin typeface="Bell MT" panose="02020503060305020303" pitchFamily="18" charset="0"/>
              </a:rPr>
              <a:t> is our phonics program that we are using this year.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8309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152400" y="228600"/>
            <a:ext cx="922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Social Studies</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76200" y="1371600"/>
            <a:ext cx="9372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lvl="0" algn="l">
              <a:buClr>
                <a:srgbClr val="FF9900"/>
              </a:buClr>
              <a:defRPr/>
            </a:pPr>
            <a:r>
              <a:rPr lang="en-US" sz="2400" b="1" kern="0" dirty="0">
                <a:solidFill>
                  <a:srgbClr val="FFFFFF"/>
                </a:solidFill>
                <a:latin typeface="Bell MT" panose="02020503060305020303" pitchFamily="18" charset="0"/>
              </a:rPr>
              <a:t>During Social Studies, the children will discuss and gain a better understanding of citizenship, how we are alike and different, cultures around the world, needs and wants, and geography. Throughout the year we will talk about various holidays and cultures. </a:t>
            </a:r>
          </a:p>
          <a:p>
            <a:pPr lvl="0" algn="l">
              <a:buClr>
                <a:srgbClr val="FF9900"/>
              </a:buClr>
              <a:defRPr/>
            </a:pPr>
            <a:r>
              <a:rPr lang="en-US" sz="2400" b="1" kern="0" dirty="0">
                <a:solidFill>
                  <a:srgbClr val="FFFFFF"/>
                </a:solidFill>
                <a:latin typeface="Bell MT" panose="02020503060305020303" pitchFamily="18" charset="0"/>
              </a:rPr>
              <a:t>		4 Social Studies Topics</a:t>
            </a:r>
          </a:p>
          <a:p>
            <a:pPr lvl="0" algn="l">
              <a:buClr>
                <a:srgbClr val="FF9900"/>
              </a:buClr>
              <a:defRPr/>
            </a:pPr>
            <a:r>
              <a:rPr lang="en-US" sz="2400" b="1" kern="0" dirty="0">
                <a:solidFill>
                  <a:srgbClr val="FFFFFF"/>
                </a:solidFill>
                <a:latin typeface="Bell MT" panose="02020503060305020303" pitchFamily="18" charset="0"/>
              </a:rPr>
              <a:t>		* I am a Citizen (Rules)</a:t>
            </a:r>
          </a:p>
          <a:p>
            <a:pPr lvl="0" algn="l">
              <a:buClr>
                <a:srgbClr val="FF9900"/>
              </a:buClr>
              <a:defRPr/>
            </a:pPr>
            <a:r>
              <a:rPr lang="en-US" sz="2400" b="1" kern="0" dirty="0">
                <a:solidFill>
                  <a:srgbClr val="FFFFFF"/>
                </a:solidFill>
                <a:latin typeface="Bell MT" panose="02020503060305020303" pitchFamily="18" charset="0"/>
              </a:rPr>
              <a:t>		* We are alike and different</a:t>
            </a:r>
          </a:p>
          <a:p>
            <a:pPr lvl="0" algn="l">
              <a:buClr>
                <a:srgbClr val="FF9900"/>
              </a:buClr>
              <a:defRPr/>
            </a:pPr>
            <a:r>
              <a:rPr lang="en-US" sz="2400" b="1" kern="0" dirty="0">
                <a:solidFill>
                  <a:srgbClr val="FFFFFF"/>
                </a:solidFill>
                <a:latin typeface="Bell MT" panose="02020503060305020303" pitchFamily="18" charset="0"/>
              </a:rPr>
              <a:t>		* Needs and Wants</a:t>
            </a:r>
          </a:p>
          <a:p>
            <a:pPr lvl="0" algn="l">
              <a:buClr>
                <a:srgbClr val="FF9900"/>
              </a:buClr>
              <a:defRPr/>
            </a:pPr>
            <a:r>
              <a:rPr lang="en-US" sz="2400" b="1" kern="0" dirty="0">
                <a:solidFill>
                  <a:srgbClr val="FFFFFF"/>
                </a:solidFill>
                <a:latin typeface="Bell MT" panose="02020503060305020303" pitchFamily="18" charset="0"/>
              </a:rPr>
              <a:t>		* Maps </a:t>
            </a:r>
          </a:p>
        </p:txBody>
      </p:sp>
    </p:spTree>
    <p:extLst>
      <p:ext uri="{BB962C8B-B14F-4D97-AF65-F5344CB8AC3E}">
        <p14:creationId xmlns:p14="http://schemas.microsoft.com/office/powerpoint/2010/main" val="1388767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152400" y="315191"/>
            <a:ext cx="9296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Science</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0" y="1371600"/>
            <a:ext cx="9448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lvl="0" algn="l">
              <a:buClr>
                <a:srgbClr val="FF9900"/>
              </a:buClr>
              <a:defRPr/>
            </a:pPr>
            <a:r>
              <a:rPr lang="en-US" sz="2400" b="1" kern="0" dirty="0" smtClean="0">
                <a:solidFill>
                  <a:srgbClr val="FFFFFF"/>
                </a:solidFill>
                <a:latin typeface="Bell MT" panose="02020503060305020303" pitchFamily="18" charset="0"/>
              </a:rPr>
              <a:t>During </a:t>
            </a:r>
            <a:r>
              <a:rPr lang="en-US" sz="2400" b="1" kern="0" dirty="0">
                <a:solidFill>
                  <a:srgbClr val="FFFFFF"/>
                </a:solidFill>
                <a:latin typeface="Bell MT" panose="02020503060305020303" pitchFamily="18" charset="0"/>
              </a:rPr>
              <a:t>science, students will make observations and build an understanding of similarities and differences in animals, weather concepts, and the properties of common objects. They will also use appropriate tools and measurements to increase their ability to describe their world. FOSS kits are used for our science classes which allow for the children to have authentic, hands-on learning experiences</a:t>
            </a:r>
            <a:r>
              <a:rPr lang="en-US" sz="2400" b="1" kern="0" dirty="0" smtClean="0">
                <a:solidFill>
                  <a:srgbClr val="FFFFFF"/>
                </a:solidFill>
                <a:latin typeface="Bell MT" panose="02020503060305020303" pitchFamily="18" charset="0"/>
              </a:rPr>
              <a:t>.</a:t>
            </a:r>
            <a:endParaRPr lang="en-US" sz="2400" b="1" kern="0" dirty="0">
              <a:solidFill>
                <a:srgbClr val="FFFFFF"/>
              </a:solidFill>
              <a:latin typeface="Bell MT" panose="02020503060305020303" pitchFamily="18" charset="0"/>
            </a:endParaRPr>
          </a:p>
          <a:p>
            <a:pPr lvl="0" algn="l">
              <a:buClr>
                <a:srgbClr val="FF9900"/>
              </a:buClr>
              <a:defRPr/>
            </a:pPr>
            <a:r>
              <a:rPr lang="en-US" sz="2400" b="1" kern="0" dirty="0">
                <a:solidFill>
                  <a:srgbClr val="FFFFFF"/>
                </a:solidFill>
                <a:latin typeface="Bell MT" panose="02020503060305020303" pitchFamily="18" charset="0"/>
              </a:rPr>
              <a:t>		3 Science Units</a:t>
            </a:r>
          </a:p>
          <a:p>
            <a:pPr lvl="0" algn="l">
              <a:buClr>
                <a:srgbClr val="FF9900"/>
              </a:buClr>
              <a:defRPr/>
            </a:pPr>
            <a:r>
              <a:rPr lang="en-US" sz="2400" b="1" kern="0" dirty="0">
                <a:solidFill>
                  <a:srgbClr val="FFFFFF"/>
                </a:solidFill>
                <a:latin typeface="Bell MT" panose="02020503060305020303" pitchFamily="18" charset="0"/>
              </a:rPr>
              <a:t>		* Investigating Properties</a:t>
            </a:r>
          </a:p>
          <a:p>
            <a:pPr lvl="0" algn="l">
              <a:buClr>
                <a:srgbClr val="FF9900"/>
              </a:buClr>
              <a:defRPr/>
            </a:pPr>
            <a:r>
              <a:rPr lang="en-US" sz="2400" b="1" kern="0" dirty="0">
                <a:solidFill>
                  <a:srgbClr val="FFFFFF"/>
                </a:solidFill>
                <a:latin typeface="Bell MT" panose="02020503060305020303" pitchFamily="18" charset="0"/>
              </a:rPr>
              <a:t>		* Weather</a:t>
            </a:r>
          </a:p>
          <a:p>
            <a:pPr lvl="0" algn="l">
              <a:buClr>
                <a:srgbClr val="FF9900"/>
              </a:buClr>
              <a:defRPr/>
            </a:pPr>
            <a:r>
              <a:rPr lang="en-US" sz="2400" b="1" kern="0" dirty="0">
                <a:solidFill>
                  <a:srgbClr val="FFFFFF"/>
                </a:solidFill>
                <a:latin typeface="Bell MT" panose="02020503060305020303" pitchFamily="18" charset="0"/>
              </a:rPr>
              <a:t>		*Animals 2X2</a:t>
            </a:r>
          </a:p>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1030926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8763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Dismissal</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76200" y="1524000"/>
            <a:ext cx="9372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At Alston Ridge, we have a silent dismissal that is done entirely on the television. During this time, students traveling home via carpool and daycare vans are given color coded tags. The students watch each mode of transportation be announced on the television through the use of appropriate symbols (car, numbered buses, after school care). If a student were to forget his or her bus number, he or she may refer to the “How We Go Home” list. If a child’s mode of dismissal changes, the parent or guardian must call or send a note in to school.</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2800048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990600"/>
            <a:ext cx="8001000" cy="1754326"/>
          </a:xfrm>
          <a:prstGeom prst="rect">
            <a:avLst/>
          </a:prstGeom>
        </p:spPr>
        <p:txBody>
          <a:bodyPr wrap="square">
            <a:spAutoFit/>
          </a:bodyPr>
          <a:lstStyle/>
          <a:p>
            <a:pPr marL="342900" lvl="0" indent="-342900" algn="ctr" eaLnBrk="0" fontAlgn="base" hangingPunct="0">
              <a:spcBef>
                <a:spcPct val="20000"/>
              </a:spcBef>
              <a:spcAft>
                <a:spcPct val="0"/>
              </a:spcAft>
              <a:buClr>
                <a:srgbClr val="FF9900"/>
              </a:buClr>
              <a:buSzPct val="75000"/>
            </a:pPr>
            <a:r>
              <a:rPr kumimoji="1" lang="en-US" sz="5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Teacher" pitchFamily="2" charset="0"/>
              </a:rPr>
              <a:t>Thank you for coming!  I look forward to working with you all!</a:t>
            </a:r>
            <a:endParaRPr kumimoji="1" lang="en-US" sz="5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bcTeacher" pitchFamily="2" charset="0"/>
            </a:endParaRPr>
          </a:p>
        </p:txBody>
      </p:sp>
    </p:spTree>
    <p:extLst>
      <p:ext uri="{BB962C8B-B14F-4D97-AF65-F5344CB8AC3E}">
        <p14:creationId xmlns:p14="http://schemas.microsoft.com/office/powerpoint/2010/main" val="148930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685800" y="304800"/>
            <a:ext cx="8382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33400"/>
            <a:ext cx="4290014"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95634"/>
            <a:ext cx="418178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63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76200" y="609600"/>
            <a:ext cx="937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7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Behavior Management</a:t>
            </a:r>
            <a:endParaRPr kumimoji="1" lang="en-US" sz="7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4" name="Rectangle 3"/>
          <p:cNvSpPr txBox="1">
            <a:spLocks noChangeArrowheads="1"/>
          </p:cNvSpPr>
          <p:nvPr/>
        </p:nvSpPr>
        <p:spPr bwMode="auto">
          <a:xfrm>
            <a:off x="76200" y="2286000"/>
            <a:ext cx="9372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75000"/>
              <a:buFont typeface="Monotype Sorts" pitchFamily="2" charset="2"/>
              <a:buNone/>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1.  Five “life skills” are taught in the context of keeping our bodies and hearts safe . . .  being respectful, helpful, careful, responsible and patient.  </a:t>
            </a:r>
          </a:p>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2. Each day we look for children to demonstrate these five skills, but if a child cannot make good choices, their clip will be moved down to yellow which means that they need to think about the choices that they are making.  The student has the opportunity to change their choices and move back to green “Ready to Learn</a:t>
            </a:r>
            <a:r>
              <a:rPr kumimoji="1"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a:t>
            </a:r>
            <a:endParaRPr kumimoji="1"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endParaRPr>
          </a:p>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3.  If a child’s clip keeps going down to yellow (or ends the day there), we </a:t>
            </a:r>
            <a:r>
              <a:rPr kumimoji="1"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mark it on their</a:t>
            </a:r>
            <a:r>
              <a:rPr kumimoji="1" lang="en-US" sz="2000" b="1" i="0" u="none" strike="noStrike" kern="0" cap="none" spc="0" normalizeH="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 behavior chart</a:t>
            </a:r>
            <a:r>
              <a:rPr kumimoji="1"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 </a:t>
            </a:r>
            <a:r>
              <a:rPr kumimoji="1"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to let the family know how the day ended.</a:t>
            </a:r>
          </a:p>
          <a:p>
            <a:pPr marL="0" marR="0" lvl="0" indent="0" algn="l"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ndParaRP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r>
              <a:rPr kumimoji="1" 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rPr>
              <a:t> </a:t>
            </a:r>
          </a:p>
          <a:p>
            <a:pPr marL="0" marR="0" lvl="0" indent="0" algn="ctr" defTabSz="914400" rtl="0" eaLnBrk="0" fontAlgn="base" latinLnBrk="0" hangingPunct="0">
              <a:lnSpc>
                <a:spcPct val="100000"/>
              </a:lnSpc>
              <a:spcBef>
                <a:spcPct val="20000"/>
              </a:spcBef>
              <a:spcAft>
                <a:spcPct val="0"/>
              </a:spcAft>
              <a:buClr>
                <a:srgbClr val="FF9900"/>
              </a:buClr>
              <a:buSzPct val="75000"/>
              <a:buFont typeface="Monotype Sorts" pitchFamily="2" charset="2"/>
              <a:buNone/>
              <a:tabLst/>
              <a:defRPr/>
            </a:pPr>
            <a:endParaRPr kumimoji="1"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ndParaRPr>
          </a:p>
        </p:txBody>
      </p:sp>
    </p:spTree>
    <p:extLst>
      <p:ext uri="{BB962C8B-B14F-4D97-AF65-F5344CB8AC3E}">
        <p14:creationId xmlns:p14="http://schemas.microsoft.com/office/powerpoint/2010/main" val="4101632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1905000" y="304800"/>
            <a:ext cx="5715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Homework</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2" name="Rectangle 1"/>
          <p:cNvSpPr/>
          <p:nvPr/>
        </p:nvSpPr>
        <p:spPr>
          <a:xfrm>
            <a:off x="76200" y="1167151"/>
            <a:ext cx="9372600" cy="4524315"/>
          </a:xfrm>
          <a:prstGeom prst="rect">
            <a:avLst/>
          </a:prstGeom>
        </p:spPr>
        <p:txBody>
          <a:bodyPr wrap="square">
            <a:spAutoFit/>
          </a:bodyPr>
          <a:lstStyle/>
          <a:p>
            <a:pPr lvl="0" eaLnBrk="0" fontAlgn="base" hangingPunct="0">
              <a:spcBef>
                <a:spcPct val="20000"/>
              </a:spcBef>
              <a:spcAft>
                <a:spcPct val="0"/>
              </a:spcAft>
              <a:buClr>
                <a:srgbClr val="FF9900"/>
              </a:buClr>
              <a:buSzPct val="75000"/>
            </a:pPr>
            <a:r>
              <a:rPr kumimoji="1" lang="en-US" sz="2400" b="1" kern="0" dirty="0" smtClean="0">
                <a:solidFill>
                  <a:srgbClr val="FFFFFF"/>
                </a:solidFill>
                <a:effectLst>
                  <a:outerShdw blurRad="38100" dist="38100" dir="2700000" algn="tl">
                    <a:srgbClr val="000000"/>
                  </a:outerShdw>
                </a:effectLst>
                <a:latin typeface="Bell MT" panose="02020503060305020303" pitchFamily="18" charset="0"/>
              </a:rPr>
              <a:t>Monthly </a:t>
            </a:r>
            <a:r>
              <a:rPr kumimoji="1" lang="en-US" sz="2400" b="1" kern="0" dirty="0">
                <a:solidFill>
                  <a:srgbClr val="FFFFFF"/>
                </a:solidFill>
                <a:effectLst>
                  <a:outerShdw blurRad="38100" dist="38100" dir="2700000" algn="tl">
                    <a:srgbClr val="000000"/>
                  </a:outerShdw>
                </a:effectLst>
                <a:latin typeface="Bell MT" panose="02020503060305020303" pitchFamily="18" charset="0"/>
              </a:rPr>
              <a:t>Homework calendars are optional, but strongly encouraged. They will be posted on Blackboard. Homework is due at the end of the month. </a:t>
            </a:r>
          </a:p>
          <a:p>
            <a:pPr lvl="0" eaLnBrk="0" fontAlgn="base" hangingPunct="0">
              <a:spcBef>
                <a:spcPct val="20000"/>
              </a:spcBef>
              <a:spcAft>
                <a:spcPct val="0"/>
              </a:spcAft>
              <a:buClr>
                <a:srgbClr val="FF9900"/>
              </a:buClr>
              <a:buSzPct val="75000"/>
            </a:pPr>
            <a:endParaRPr kumimoji="1" lang="en-US" sz="2400" b="1" kern="0" dirty="0">
              <a:solidFill>
                <a:srgbClr val="FFFFFF"/>
              </a:solidFill>
              <a:effectLst>
                <a:outerShdw blurRad="38100" dist="38100" dir="2700000" algn="tl">
                  <a:srgbClr val="000000"/>
                </a:outerShdw>
              </a:effectLst>
              <a:latin typeface="Bell MT" panose="02020503060305020303" pitchFamily="18" charset="0"/>
            </a:endParaRPr>
          </a:p>
          <a:p>
            <a:pPr lvl="0" eaLnBrk="0" fontAlgn="base" hangingPunct="0">
              <a:spcBef>
                <a:spcPct val="20000"/>
              </a:spcBef>
              <a:spcAft>
                <a:spcPct val="0"/>
              </a:spcAft>
              <a:buClr>
                <a:srgbClr val="FF9900"/>
              </a:buClr>
              <a:buSzPct val="75000"/>
            </a:pPr>
            <a:r>
              <a:rPr kumimoji="1" lang="en-US" sz="2400" b="1" kern="0" dirty="0">
                <a:solidFill>
                  <a:srgbClr val="FFFFFF"/>
                </a:solidFill>
                <a:effectLst>
                  <a:outerShdw blurRad="38100" dist="38100" dir="2700000" algn="tl">
                    <a:srgbClr val="000000"/>
                  </a:outerShdw>
                </a:effectLst>
                <a:latin typeface="Bell MT" panose="02020503060305020303" pitchFamily="18" charset="0"/>
              </a:rPr>
              <a:t>In addition to homework, we ask that you read with your child at least 20 minutes ever night.</a:t>
            </a:r>
          </a:p>
          <a:p>
            <a:pPr lvl="0" eaLnBrk="0" fontAlgn="base" hangingPunct="0">
              <a:spcBef>
                <a:spcPct val="20000"/>
              </a:spcBef>
              <a:spcAft>
                <a:spcPct val="0"/>
              </a:spcAft>
              <a:buClr>
                <a:srgbClr val="FF9900"/>
              </a:buClr>
              <a:buSzPct val="75000"/>
            </a:pPr>
            <a:endParaRPr kumimoji="1" lang="en-US" sz="2400" b="1" kern="0" dirty="0">
              <a:solidFill>
                <a:srgbClr val="FFFFFF"/>
              </a:solidFill>
              <a:effectLst>
                <a:outerShdw blurRad="38100" dist="38100" dir="2700000" algn="tl">
                  <a:srgbClr val="000000"/>
                </a:outerShdw>
              </a:effectLst>
              <a:latin typeface="Bell MT" panose="02020503060305020303" pitchFamily="18" charset="0"/>
            </a:endParaRPr>
          </a:p>
          <a:p>
            <a:pPr lvl="0" eaLnBrk="0" fontAlgn="base" hangingPunct="0">
              <a:spcBef>
                <a:spcPct val="20000"/>
              </a:spcBef>
              <a:spcAft>
                <a:spcPct val="0"/>
              </a:spcAft>
              <a:buClr>
                <a:srgbClr val="FF9900"/>
              </a:buClr>
              <a:buSzPct val="75000"/>
            </a:pPr>
            <a:r>
              <a:rPr kumimoji="1" lang="en-US" sz="2400" b="1" kern="0" dirty="0">
                <a:solidFill>
                  <a:srgbClr val="FFFFFF"/>
                </a:solidFill>
                <a:effectLst>
                  <a:outerShdw blurRad="38100" dist="38100" dir="2700000" algn="tl">
                    <a:srgbClr val="000000"/>
                  </a:outerShdw>
                </a:effectLst>
                <a:latin typeface="Bell MT" panose="02020503060305020303" pitchFamily="18" charset="0"/>
              </a:rPr>
              <a:t>Homework calendars may be sent home as well. As we getting into deeper math concepts, I will be sending home paper copies of the math homework. </a:t>
            </a:r>
          </a:p>
          <a:p>
            <a:pPr lvl="0" eaLnBrk="0" fontAlgn="base" hangingPunct="0">
              <a:spcBef>
                <a:spcPct val="20000"/>
              </a:spcBef>
              <a:spcAft>
                <a:spcPct val="0"/>
              </a:spcAft>
              <a:buClr>
                <a:srgbClr val="FF9900"/>
              </a:buClr>
              <a:buSzPct val="75000"/>
            </a:pPr>
            <a:endParaRPr kumimoji="1"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Bell MT" panose="02020503060305020303" pitchFamily="18" charset="0"/>
            </a:endParaRPr>
          </a:p>
        </p:txBody>
      </p:sp>
    </p:spTree>
    <p:extLst>
      <p:ext uri="{BB962C8B-B14F-4D97-AF65-F5344CB8AC3E}">
        <p14:creationId xmlns:p14="http://schemas.microsoft.com/office/powerpoint/2010/main" val="340735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1562100" y="381000"/>
            <a:ext cx="6400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Field Trips</a:t>
            </a:r>
            <a:endParaRPr kumimoji="1" lang="en-US" sz="8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2" name="Rectangle 1"/>
          <p:cNvSpPr/>
          <p:nvPr/>
        </p:nvSpPr>
        <p:spPr>
          <a:xfrm>
            <a:off x="76200" y="1543755"/>
            <a:ext cx="9372600" cy="2751522"/>
          </a:xfrm>
          <a:prstGeom prst="rect">
            <a:avLst/>
          </a:prstGeom>
        </p:spPr>
        <p:txBody>
          <a:bodyPr wrap="square">
            <a:spAutoFit/>
          </a:bodyPr>
          <a:lstStyle/>
          <a:p>
            <a:pPr lvl="0" eaLnBrk="0" fontAlgn="base" hangingPunct="0">
              <a:spcBef>
                <a:spcPct val="20000"/>
              </a:spcBef>
              <a:spcAft>
                <a:spcPct val="0"/>
              </a:spcAft>
              <a:buClr>
                <a:srgbClr val="FF9900"/>
              </a:buClr>
              <a:buSzPct val="75000"/>
            </a:pPr>
            <a:r>
              <a:rPr kumimoji="1" lang="en-US" sz="2400" b="1" kern="0" dirty="0" smtClean="0">
                <a:solidFill>
                  <a:srgbClr val="FFFFFF"/>
                </a:solidFill>
                <a:effectLst>
                  <a:outerShdw blurRad="38100" dist="38100" dir="2700000" algn="tl">
                    <a:srgbClr val="000000">
                      <a:alpha val="43137"/>
                    </a:srgbClr>
                  </a:outerShdw>
                </a:effectLst>
                <a:latin typeface="Bell MT" panose="02020503060305020303" pitchFamily="18" charset="0"/>
              </a:rPr>
              <a:t>We </a:t>
            </a:r>
            <a:r>
              <a:rPr kumimoji="1" lang="en-US" sz="2400" b="1" kern="0" dirty="0">
                <a:solidFill>
                  <a:srgbClr val="FFFFFF"/>
                </a:solidFill>
                <a:effectLst>
                  <a:outerShdw blurRad="38100" dist="38100" dir="2700000" algn="tl">
                    <a:srgbClr val="000000">
                      <a:alpha val="43137"/>
                    </a:srgbClr>
                  </a:outerShdw>
                </a:effectLst>
                <a:latin typeface="Bell MT" panose="02020503060305020303" pitchFamily="18" charset="0"/>
              </a:rPr>
              <a:t>usually have about four field trips a year, both on and off campus. The tentative field trips that we are planning on going on this year include: A Pumpkin Patch, a musical performance, Science Fun for Everyone (in house field trip) , and the Museum of Life and Science.  The dates are still to be determined but we love to has many parent chaperones as possible to join in on the fun! </a:t>
            </a:r>
            <a:r>
              <a:rPr kumimoji="1" lang="en-US" sz="2400" b="1" kern="0" dirty="0" smtClean="0">
                <a:solidFill>
                  <a:srgbClr val="FFFFFF"/>
                </a:solidFill>
                <a:effectLst>
                  <a:outerShdw blurRad="38100" dist="38100" dir="2700000" algn="tl">
                    <a:srgbClr val="000000">
                      <a:alpha val="43137"/>
                    </a:srgbClr>
                  </a:outerShdw>
                </a:effectLst>
                <a:latin typeface="Bell MT" panose="02020503060305020303" pitchFamily="18" charset="0"/>
                <a:sym typeface="Wingdings" panose="05000000000000000000" pitchFamily="2" charset="2"/>
              </a:rPr>
              <a:t></a:t>
            </a:r>
            <a:endParaRPr kumimoji="1" lang="en-US" sz="2400" b="1" kern="0" dirty="0">
              <a:solidFill>
                <a:srgbClr val="FFFFFF"/>
              </a:solidFill>
              <a:effectLst>
                <a:outerShdw blurRad="38100" dist="38100" dir="2700000" algn="tl">
                  <a:srgbClr val="000000">
                    <a:alpha val="43137"/>
                  </a:srgbClr>
                </a:outerShdw>
              </a:effectLst>
              <a:latin typeface="Bell MT" panose="02020503060305020303" pitchFamily="18" charset="0"/>
            </a:endParaRPr>
          </a:p>
          <a:p>
            <a:pPr lvl="0" eaLnBrk="0" fontAlgn="base" hangingPunct="0">
              <a:spcBef>
                <a:spcPct val="20000"/>
              </a:spcBef>
              <a:spcAft>
                <a:spcPct val="0"/>
              </a:spcAft>
              <a:buClr>
                <a:srgbClr val="FF9900"/>
              </a:buClr>
              <a:buSzPct val="75000"/>
            </a:pPr>
            <a:endParaRPr kumimoji="1"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Bell MT" panose="02020503060305020303" pitchFamily="18" charset="0"/>
            </a:endParaRPr>
          </a:p>
        </p:txBody>
      </p:sp>
    </p:spTree>
    <p:extLst>
      <p:ext uri="{BB962C8B-B14F-4D97-AF65-F5344CB8AC3E}">
        <p14:creationId xmlns:p14="http://schemas.microsoft.com/office/powerpoint/2010/main" val="108950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76200" y="838200"/>
            <a:ext cx="9372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7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bcBulletin" pitchFamily="2" charset="0"/>
              </a:rPr>
              <a:t>Birthday Celebrations</a:t>
            </a:r>
            <a:endParaRPr kumimoji="1" lang="en-US" sz="7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bcBulletin" pitchFamily="2" charset="0"/>
            </a:endParaRPr>
          </a:p>
        </p:txBody>
      </p:sp>
      <p:sp>
        <p:nvSpPr>
          <p:cNvPr id="2" name="Rectangle 1"/>
          <p:cNvSpPr/>
          <p:nvPr/>
        </p:nvSpPr>
        <p:spPr>
          <a:xfrm>
            <a:off x="152400" y="2263676"/>
            <a:ext cx="9296400" cy="2308324"/>
          </a:xfrm>
          <a:prstGeom prst="rect">
            <a:avLst/>
          </a:prstGeom>
        </p:spPr>
        <p:txBody>
          <a:bodyPr wrap="square">
            <a:spAutoFit/>
          </a:bodyPr>
          <a:lstStyle/>
          <a:p>
            <a:pPr lvl="0" eaLnBrk="0" fontAlgn="base" hangingPunct="0">
              <a:spcBef>
                <a:spcPct val="20000"/>
              </a:spcBef>
              <a:spcAft>
                <a:spcPct val="0"/>
              </a:spcAft>
              <a:buClr>
                <a:srgbClr val="FF9900"/>
              </a:buClr>
              <a:buSzPct val="75000"/>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Due to the large number of children in our school with allergies as well as initiatives for healthier students, it is a school wide policy that we do not have food for birthday celebrations. Instead, we invite you to come read a special book chosen by your child to our class and (if you so wish) you can then donate to our classroom library in your child’s name. </a:t>
            </a:r>
            <a:endParaRPr kumimoji="1"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Bell MT" panose="02020503060305020303" pitchFamily="18" charset="0"/>
            </a:endParaRPr>
          </a:p>
        </p:txBody>
      </p:sp>
    </p:spTree>
    <p:extLst>
      <p:ext uri="{BB962C8B-B14F-4D97-AF65-F5344CB8AC3E}">
        <p14:creationId xmlns:p14="http://schemas.microsoft.com/office/powerpoint/2010/main" val="1741252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1828800"/>
            <a:ext cx="9525000" cy="2825389"/>
          </a:xfrm>
          <a:prstGeom prst="rect">
            <a:avLst/>
          </a:prstGeom>
        </p:spPr>
        <p:txBody>
          <a:bodyPr wrap="square">
            <a:spAutoFit/>
          </a:bodyPr>
          <a:lstStyle/>
          <a:p>
            <a:pPr marL="342900" lvl="0" indent="-342900" eaLnBrk="0" fontAlgn="base" hangingPunct="0">
              <a:spcBef>
                <a:spcPct val="20000"/>
              </a:spcBef>
              <a:spcAft>
                <a:spcPct val="0"/>
              </a:spcAft>
              <a:buClr>
                <a:srgbClr val="FF9900"/>
              </a:buClr>
              <a:buSzPct val="75000"/>
              <a:buFont typeface="Monotype Sorts" pitchFamily="2" charset="2"/>
              <a:buChar char="n"/>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Absences – For an absence to be excused, a note must be sent in with the student when they return to school.</a:t>
            </a:r>
          </a:p>
          <a:p>
            <a:pPr marL="342900" lvl="0" indent="-342900" eaLnBrk="0" fontAlgn="base" hangingPunct="0">
              <a:spcBef>
                <a:spcPct val="20000"/>
              </a:spcBef>
              <a:spcAft>
                <a:spcPct val="0"/>
              </a:spcAft>
              <a:buClr>
                <a:srgbClr val="FF9900"/>
              </a:buClr>
              <a:buSzPct val="75000"/>
              <a:buFont typeface="Monotype Sorts" pitchFamily="2" charset="2"/>
              <a:buChar char="n"/>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Wish List – wish list is posted on </a:t>
            </a:r>
            <a:r>
              <a:rPr kumimoji="1" lang="en-US" sz="2400" b="1"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Bell MT" panose="02020503060305020303" pitchFamily="18" charset="0"/>
              </a:rPr>
              <a:t>balckboard</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 if you would like to donate please take a post it today</a:t>
            </a:r>
          </a:p>
          <a:p>
            <a:pPr marL="342900" lvl="0" indent="-342900" eaLnBrk="0" fontAlgn="base" hangingPunct="0">
              <a:spcBef>
                <a:spcPct val="20000"/>
              </a:spcBef>
              <a:spcAft>
                <a:spcPct val="0"/>
              </a:spcAft>
              <a:buClr>
                <a:srgbClr val="FF9900"/>
              </a:buClr>
              <a:buSzPct val="75000"/>
              <a:buFont typeface="Monotype Sorts" pitchFamily="2" charset="2"/>
              <a:buChar char="n"/>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Volunteers – starting in the 2</a:t>
            </a:r>
            <a:r>
              <a:rPr kumimoji="1" lang="en-US" sz="2400" b="1" i="0" u="none" strike="noStrike" kern="0" cap="none" spc="0" normalizeH="0" baseline="3000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nd</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 quarter, there will be a sign up genius for volunteers in the room.  Please make sure you register as a volunteer!</a:t>
            </a:r>
            <a:endParaRPr kumimoji="1"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Bell MT" panose="02020503060305020303" pitchFamily="18" charset="0"/>
            </a:endParaRPr>
          </a:p>
        </p:txBody>
      </p:sp>
      <p:sp>
        <p:nvSpPr>
          <p:cNvPr id="3" name="TextBox 2"/>
          <p:cNvSpPr txBox="1"/>
          <p:nvPr/>
        </p:nvSpPr>
        <p:spPr>
          <a:xfrm>
            <a:off x="-76200" y="228600"/>
            <a:ext cx="9677400" cy="1169551"/>
          </a:xfrm>
          <a:prstGeom prst="rect">
            <a:avLst/>
          </a:prstGeom>
          <a:noFill/>
        </p:spPr>
        <p:txBody>
          <a:bodyPr wrap="square" rtlCol="0">
            <a:spAutoFit/>
          </a:bodyPr>
          <a:lstStyle/>
          <a:p>
            <a:r>
              <a:rPr lang="en-US" sz="7000" dirty="0" smtClean="0">
                <a:solidFill>
                  <a:schemeClr val="bg1"/>
                </a:solidFill>
                <a:effectLst>
                  <a:outerShdw blurRad="38100" dist="38100" dir="2700000" algn="tl">
                    <a:srgbClr val="000000">
                      <a:alpha val="43137"/>
                    </a:srgbClr>
                  </a:outerShdw>
                </a:effectLst>
                <a:latin typeface="AbcBulletin" panose="00000400000000000000" pitchFamily="2" charset="0"/>
              </a:rPr>
              <a:t>A </a:t>
            </a:r>
            <a:r>
              <a:rPr lang="en-US" sz="7000" dirty="0">
                <a:solidFill>
                  <a:schemeClr val="bg1"/>
                </a:solidFill>
                <a:effectLst>
                  <a:outerShdw blurRad="38100" dist="38100" dir="2700000" algn="tl">
                    <a:srgbClr val="000000">
                      <a:alpha val="43137"/>
                    </a:srgbClr>
                  </a:outerShdw>
                </a:effectLst>
                <a:latin typeface="AbcBulletin" panose="00000400000000000000" pitchFamily="2" charset="0"/>
              </a:rPr>
              <a:t>F</a:t>
            </a:r>
            <a:r>
              <a:rPr lang="en-US" sz="7000" dirty="0" smtClean="0">
                <a:solidFill>
                  <a:schemeClr val="bg1"/>
                </a:solidFill>
                <a:effectLst>
                  <a:outerShdw blurRad="38100" dist="38100" dir="2700000" algn="tl">
                    <a:srgbClr val="000000">
                      <a:alpha val="43137"/>
                    </a:srgbClr>
                  </a:outerShdw>
                </a:effectLst>
                <a:latin typeface="AbcBulletin" panose="00000400000000000000" pitchFamily="2" charset="0"/>
              </a:rPr>
              <a:t>ew </a:t>
            </a:r>
            <a:r>
              <a:rPr lang="en-US" sz="7000" dirty="0">
                <a:solidFill>
                  <a:schemeClr val="bg1"/>
                </a:solidFill>
                <a:effectLst>
                  <a:outerShdw blurRad="38100" dist="38100" dir="2700000" algn="tl">
                    <a:srgbClr val="000000">
                      <a:alpha val="43137"/>
                    </a:srgbClr>
                  </a:outerShdw>
                </a:effectLst>
                <a:latin typeface="AbcBulletin" panose="00000400000000000000" pitchFamily="2" charset="0"/>
              </a:rPr>
              <a:t>O</a:t>
            </a:r>
            <a:r>
              <a:rPr lang="en-US" sz="7000" dirty="0" smtClean="0">
                <a:solidFill>
                  <a:schemeClr val="bg1"/>
                </a:solidFill>
                <a:effectLst>
                  <a:outerShdw blurRad="38100" dist="38100" dir="2700000" algn="tl">
                    <a:srgbClr val="000000">
                      <a:alpha val="43137"/>
                    </a:srgbClr>
                  </a:outerShdw>
                </a:effectLst>
                <a:latin typeface="AbcBulletin" panose="00000400000000000000" pitchFamily="2" charset="0"/>
              </a:rPr>
              <a:t>ther </a:t>
            </a:r>
            <a:r>
              <a:rPr lang="en-US" sz="7000" dirty="0">
                <a:solidFill>
                  <a:schemeClr val="bg1"/>
                </a:solidFill>
                <a:effectLst>
                  <a:outerShdw blurRad="38100" dist="38100" dir="2700000" algn="tl">
                    <a:srgbClr val="000000">
                      <a:alpha val="43137"/>
                    </a:srgbClr>
                  </a:outerShdw>
                </a:effectLst>
                <a:latin typeface="AbcBulletin" panose="00000400000000000000" pitchFamily="2" charset="0"/>
              </a:rPr>
              <a:t>I</a:t>
            </a:r>
            <a:r>
              <a:rPr lang="en-US" sz="7000" dirty="0" smtClean="0">
                <a:solidFill>
                  <a:schemeClr val="bg1"/>
                </a:solidFill>
                <a:effectLst>
                  <a:outerShdw blurRad="38100" dist="38100" dir="2700000" algn="tl">
                    <a:srgbClr val="000000">
                      <a:alpha val="43137"/>
                    </a:srgbClr>
                  </a:outerShdw>
                </a:effectLst>
                <a:latin typeface="AbcBulletin" panose="00000400000000000000" pitchFamily="2" charset="0"/>
              </a:rPr>
              <a:t>tems</a:t>
            </a:r>
            <a:endParaRPr lang="en-US" sz="7000" dirty="0">
              <a:solidFill>
                <a:schemeClr val="bg1"/>
              </a:solidFill>
              <a:effectLst>
                <a:outerShdw blurRad="38100" dist="38100" dir="2700000" algn="tl">
                  <a:srgbClr val="000000">
                    <a:alpha val="43137"/>
                  </a:srgbClr>
                </a:outerShdw>
              </a:effectLst>
              <a:latin typeface="AbcBulletin" panose="00000400000000000000" pitchFamily="2" charset="0"/>
            </a:endParaRPr>
          </a:p>
        </p:txBody>
      </p:sp>
    </p:spTree>
    <p:extLst>
      <p:ext uri="{BB962C8B-B14F-4D97-AF65-F5344CB8AC3E}">
        <p14:creationId xmlns:p14="http://schemas.microsoft.com/office/powerpoint/2010/main" val="4247023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524000"/>
            <a:ext cx="8686800" cy="3490186"/>
          </a:xfrm>
          <a:prstGeom prst="rect">
            <a:avLst/>
          </a:prstGeom>
        </p:spPr>
        <p:txBody>
          <a:bodyPr wrap="square">
            <a:spAutoFit/>
          </a:bodyPr>
          <a:lstStyle/>
          <a:p>
            <a:pPr lvl="0" eaLnBrk="0" fontAlgn="base" hangingPunct="0">
              <a:spcBef>
                <a:spcPct val="20000"/>
              </a:spcBef>
              <a:spcAft>
                <a:spcPct val="0"/>
              </a:spcAft>
              <a:buClr>
                <a:srgbClr val="FF9900"/>
              </a:buClr>
              <a:buSzPct val="75000"/>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Please check green folders daily.  </a:t>
            </a:r>
          </a:p>
          <a:p>
            <a:pPr lvl="0" eaLnBrk="0" fontAlgn="base" hangingPunct="0">
              <a:spcBef>
                <a:spcPct val="20000"/>
              </a:spcBef>
              <a:spcAft>
                <a:spcPct val="0"/>
              </a:spcAft>
              <a:buClr>
                <a:srgbClr val="FF9900"/>
              </a:buClr>
              <a:buSzPct val="75000"/>
            </a:pPr>
            <a:endPar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endParaRPr>
          </a:p>
          <a:p>
            <a:pPr lvl="0" eaLnBrk="0" fontAlgn="base" hangingPunct="0">
              <a:spcBef>
                <a:spcPct val="20000"/>
              </a:spcBef>
              <a:spcAft>
                <a:spcPct val="0"/>
              </a:spcAft>
              <a:buClr>
                <a:srgbClr val="FF9900"/>
              </a:buClr>
              <a:buSzPct val="75000"/>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Please check our class webpage once a week for updates.</a:t>
            </a:r>
          </a:p>
          <a:p>
            <a:pPr lvl="0" eaLnBrk="0" fontAlgn="base" hangingPunct="0">
              <a:spcBef>
                <a:spcPct val="20000"/>
              </a:spcBef>
              <a:spcAft>
                <a:spcPct val="0"/>
              </a:spcAft>
              <a:buClr>
                <a:srgbClr val="FF9900"/>
              </a:buClr>
              <a:buSzPct val="75000"/>
            </a:pPr>
            <a:endParaRPr kumimoji="1" lang="en-US" sz="2400" b="1" kern="0" dirty="0">
              <a:solidFill>
                <a:srgbClr val="FFFFFF"/>
              </a:solidFill>
              <a:effectLst>
                <a:outerShdw blurRad="38100" dist="38100" dir="2700000" algn="tl">
                  <a:srgbClr val="000000"/>
                </a:outerShdw>
              </a:effectLst>
              <a:latin typeface="Bell MT" panose="02020503060305020303" pitchFamily="18" charset="0"/>
            </a:endParaRPr>
          </a:p>
          <a:p>
            <a:pPr lvl="0" eaLnBrk="0" fontAlgn="base" hangingPunct="0">
              <a:spcBef>
                <a:spcPct val="20000"/>
              </a:spcBef>
              <a:spcAft>
                <a:spcPct val="0"/>
              </a:spcAft>
              <a:buClr>
                <a:srgbClr val="FF9900"/>
              </a:buClr>
              <a:buSzPct val="75000"/>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Weekly</a:t>
            </a:r>
            <a:r>
              <a:rPr kumimoji="1" lang="en-US" sz="2400" b="1" i="0" u="none" strike="noStrike" kern="0" cap="none" spc="0" normalizeH="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 newsletters will now be posted on Mondays to the class webpage unless requested otherwise.</a:t>
            </a:r>
            <a:endPar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endParaRPr>
          </a:p>
          <a:p>
            <a:pPr lvl="0" eaLnBrk="0" fontAlgn="base" hangingPunct="0">
              <a:spcBef>
                <a:spcPct val="20000"/>
              </a:spcBef>
              <a:spcAft>
                <a:spcPct val="0"/>
              </a:spcAft>
              <a:buClr>
                <a:srgbClr val="FF9900"/>
              </a:buClr>
              <a:buSzPct val="75000"/>
            </a:pPr>
            <a:endPar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endParaRPr>
          </a:p>
          <a:p>
            <a:pPr lvl="0" eaLnBrk="0" fontAlgn="base" hangingPunct="0">
              <a:spcBef>
                <a:spcPct val="20000"/>
              </a:spcBef>
              <a:spcAft>
                <a:spcPct val="0"/>
              </a:spcAft>
              <a:buClr>
                <a:srgbClr val="FF9900"/>
              </a:buClr>
              <a:buSzPct val="75000"/>
            </a:pP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Please send in </a:t>
            </a:r>
            <a:r>
              <a:rPr kumimoji="1" lang="en-US" sz="2400" b="1"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Bell MT" panose="02020503060305020303" pitchFamily="18" charset="0"/>
              </a:rPr>
              <a:t>Raz</a:t>
            </a:r>
            <a:r>
              <a:rPr kumimoji="1"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Bell MT" panose="02020503060305020303" pitchFamily="18" charset="0"/>
              </a:rPr>
              <a:t>-Kids fees ASAP</a:t>
            </a:r>
          </a:p>
        </p:txBody>
      </p:sp>
      <p:sp>
        <p:nvSpPr>
          <p:cNvPr id="3" name="TextBox 2"/>
          <p:cNvSpPr txBox="1"/>
          <p:nvPr/>
        </p:nvSpPr>
        <p:spPr>
          <a:xfrm>
            <a:off x="2819400" y="1066800"/>
            <a:ext cx="184731" cy="369332"/>
          </a:xfrm>
          <a:prstGeom prst="rect">
            <a:avLst/>
          </a:prstGeom>
          <a:noFill/>
        </p:spPr>
        <p:txBody>
          <a:bodyPr wrap="none" rtlCol="0">
            <a:spAutoFit/>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10528300"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03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16665</TotalTime>
  <Words>1807</Words>
  <Application>Microsoft Office PowerPoint</Application>
  <PresentationFormat>On-screen Show (4:3)</PresentationFormat>
  <Paragraphs>109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Work</vt:lpstr>
      <vt:lpstr>PowerPoint Presentation</vt:lpstr>
      <vt:lpstr>PowerPoint Presentation</vt:lpstr>
      <vt:lpstr>PowerPoint Presentation</vt:lpstr>
      <vt:lpstr>PowerPoint Presentation</vt:lpstr>
    </vt:vector>
  </TitlesOfParts>
  <Company>Wake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Dodson</dc:creator>
  <cp:lastModifiedBy>Danielle Dodson</cp:lastModifiedBy>
  <cp:revision>22</cp:revision>
  <dcterms:created xsi:type="dcterms:W3CDTF">2014-08-20T23:53:18Z</dcterms:created>
  <dcterms:modified xsi:type="dcterms:W3CDTF">2015-08-03T20:57:36Z</dcterms:modified>
</cp:coreProperties>
</file>